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9" r:id="rId6"/>
    <p:sldId id="258" r:id="rId7"/>
    <p:sldId id="266" r:id="rId8"/>
    <p:sldId id="260" r:id="rId9"/>
    <p:sldId id="261" r:id="rId10"/>
    <p:sldId id="267" r:id="rId11"/>
    <p:sldId id="280" r:id="rId12"/>
    <p:sldId id="273" r:id="rId13"/>
    <p:sldId id="274" r:id="rId14"/>
    <p:sldId id="275" r:id="rId15"/>
    <p:sldId id="276" r:id="rId16"/>
    <p:sldId id="277" r:id="rId17"/>
    <p:sldId id="281" r:id="rId18"/>
    <p:sldId id="262" r:id="rId19"/>
    <p:sldId id="268" r:id="rId20"/>
    <p:sldId id="279" r:id="rId21"/>
    <p:sldId id="27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08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0646D-8E32-4CC3-9EE7-508AF475C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B74A65-99D5-482E-B37B-0ABDC1D82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9960C-4337-4015-B4CD-B22B985C5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22B8-3D56-41AC-8DB8-8B21E9FB867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C585B-C6E6-474F-B623-7AC432A08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04A6E-9136-4A95-ADF8-EE5AD29F6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A00-F89B-49BD-830D-62663345B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07A18-91EE-4433-90F9-AC5FD77DE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04D014-3053-4433-AA23-96D707240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CB366-2D16-4A8E-8A50-CC199F6EE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22B8-3D56-41AC-8DB8-8B21E9FB867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ABF45-720D-495B-886B-782BEB97B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761B9-76ED-41F1-813F-44DF76A30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A00-F89B-49BD-830D-62663345B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8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55FBEB-EFFA-4E94-8198-E4881978CB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D4CE5C-7BED-432E-B936-289A2C9F2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985EC-F2B4-4179-89AA-39B8DD860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22B8-3D56-41AC-8DB8-8B21E9FB867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48A7F-2497-4DA6-A811-683F638ED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C9D92-B5F4-45D2-B24B-26244119F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A00-F89B-49BD-830D-62663345B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6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F967B-4AFB-4009-A2E1-BE63E34AC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070DF-6D30-4F0E-A618-FD970ABEF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94155-6F1D-47DC-9C41-9A30160D8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22B8-3D56-41AC-8DB8-8B21E9FB867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CF378-9C11-4EFA-9B13-41BE7F7D1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E18CB-659F-432D-9C5D-0CD143A84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A00-F89B-49BD-830D-62663345B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38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35D44-8149-46E9-8847-1DB099904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77707-E5B9-4129-804B-A7ECC27A6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A087D-8CBC-430A-A4BE-1B796CB43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22B8-3D56-41AC-8DB8-8B21E9FB867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8382A-403C-49AB-AD2B-70A323299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916B2-B0E9-44AD-A6BD-60F0EA08A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A00-F89B-49BD-830D-62663345B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8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085E2-FD28-47BE-AAF9-6DD62F51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79FEA-D74C-4177-8A70-BE12466538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02B3D3-6CB6-454A-89D1-6C9DC04C4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CE17D8-15AA-446C-A258-145457B30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22B8-3D56-41AC-8DB8-8B21E9FB867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B3AFEB-F7AF-41A6-8B95-666AD7ECE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11F9DB-4DCB-46B7-A241-F28F86F19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A00-F89B-49BD-830D-62663345B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97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2F5BF-A9D2-495D-8251-BE8AAC6A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84DD1D-8654-45D0-B7CA-E9F94417E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1E8E7-FBBB-4759-BD6E-EED30AB02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5C961D-15C4-4C75-8A36-E29FD9815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FE6807-77C3-4EC7-8C98-137B3DA038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758A3B-E659-43AA-82B3-FEF291FFA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22B8-3D56-41AC-8DB8-8B21E9FB867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3B4798-B98E-44D7-ABC8-8552A89D0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172860-9213-4827-A570-F63759F80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A00-F89B-49BD-830D-62663345B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99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1C212-0B9F-4280-AFF5-0398BBFF4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385C90-2BDB-4F9E-9E50-B2AB1F754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22B8-3D56-41AC-8DB8-8B21E9FB867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40846E-CE03-436C-A35D-C5D96F8B5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EC4692-E480-4B83-AD7D-7970B68DD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A00-F89B-49BD-830D-62663345B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4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06FC17-14F8-42EA-9291-12B8FD11E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22B8-3D56-41AC-8DB8-8B21E9FB867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C49A03-5EAB-4D9E-90B5-DF1FC257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1DBB89-C8C5-402D-9512-F0BF67D72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A00-F89B-49BD-830D-62663345B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6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C296F-C32D-44CC-AB59-6F16AD480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DEF94-F5D1-4365-A27F-F475EE7C4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820655-6B13-4F83-A442-32E96D414D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967FA2-AB7B-440E-84F2-2E292C96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22B8-3D56-41AC-8DB8-8B21E9FB867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F86E9-76CE-42D6-A9DA-80B9DD4CD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55071-5B6D-49FF-B30E-342A3527D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A00-F89B-49BD-830D-62663345B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23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9FD97-C558-4A1D-AA33-84A2D12AC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1C84E7-8512-4A3A-B9E9-2F37298D3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8F40F-1AB9-4FDC-BC0F-446F7ADB2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0FF626-B41C-4DD7-8F58-994C9026C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22B8-3D56-41AC-8DB8-8B21E9FB867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D8FD6-9F81-4E09-A08C-02E205470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B5B639-3AA7-41B9-8E58-79F23DBFB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A00-F89B-49BD-830D-62663345B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0D6A0A-4A5B-4155-AF5C-244C6A5A4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818EBF-06DD-404E-B618-8D4F0E4E3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D812E-1684-406A-B018-814302F865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622B8-3D56-41AC-8DB8-8B21E9FB867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BD8C9-95E0-4674-9752-BD740DE669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8701B-6F26-4273-A703-B8C82F7CD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A00-F89B-49BD-830D-62663345B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g"/><Relationship Id="rId3" Type="http://schemas.openxmlformats.org/officeDocument/2006/relationships/image" Target="../media/image30.jpg"/><Relationship Id="rId7" Type="http://schemas.openxmlformats.org/officeDocument/2006/relationships/image" Target="../media/image34.jp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g"/><Relationship Id="rId11" Type="http://schemas.openxmlformats.org/officeDocument/2006/relationships/image" Target="../media/image38.jpg"/><Relationship Id="rId5" Type="http://schemas.openxmlformats.org/officeDocument/2006/relationships/image" Target="../media/image32.jpg"/><Relationship Id="rId10" Type="http://schemas.openxmlformats.org/officeDocument/2006/relationships/image" Target="../media/image37.jpg"/><Relationship Id="rId4" Type="http://schemas.openxmlformats.org/officeDocument/2006/relationships/image" Target="../media/image31.jpg"/><Relationship Id="rId9" Type="http://schemas.openxmlformats.org/officeDocument/2006/relationships/image" Target="../media/image36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jpg"/><Relationship Id="rId13" Type="http://schemas.openxmlformats.org/officeDocument/2006/relationships/image" Target="../media/image50.jpg"/><Relationship Id="rId18" Type="http://schemas.openxmlformats.org/officeDocument/2006/relationships/image" Target="../media/image55.jpg"/><Relationship Id="rId3" Type="http://schemas.openxmlformats.org/officeDocument/2006/relationships/image" Target="../media/image40.jpg"/><Relationship Id="rId21" Type="http://schemas.openxmlformats.org/officeDocument/2006/relationships/image" Target="../media/image58.jpg"/><Relationship Id="rId7" Type="http://schemas.openxmlformats.org/officeDocument/2006/relationships/image" Target="../media/image44.jpg"/><Relationship Id="rId12" Type="http://schemas.openxmlformats.org/officeDocument/2006/relationships/image" Target="../media/image49.jpg"/><Relationship Id="rId17" Type="http://schemas.openxmlformats.org/officeDocument/2006/relationships/image" Target="../media/image54.jpg"/><Relationship Id="rId2" Type="http://schemas.openxmlformats.org/officeDocument/2006/relationships/image" Target="../media/image39.jpg"/><Relationship Id="rId16" Type="http://schemas.openxmlformats.org/officeDocument/2006/relationships/image" Target="../media/image53.jpg"/><Relationship Id="rId20" Type="http://schemas.openxmlformats.org/officeDocument/2006/relationships/image" Target="../media/image5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jpg"/><Relationship Id="rId11" Type="http://schemas.openxmlformats.org/officeDocument/2006/relationships/image" Target="../media/image48.jpg"/><Relationship Id="rId5" Type="http://schemas.openxmlformats.org/officeDocument/2006/relationships/image" Target="../media/image42.jpg"/><Relationship Id="rId15" Type="http://schemas.openxmlformats.org/officeDocument/2006/relationships/image" Target="../media/image52.jpg"/><Relationship Id="rId10" Type="http://schemas.openxmlformats.org/officeDocument/2006/relationships/image" Target="../media/image47.jpg"/><Relationship Id="rId19" Type="http://schemas.openxmlformats.org/officeDocument/2006/relationships/image" Target="../media/image56.jpg"/><Relationship Id="rId4" Type="http://schemas.openxmlformats.org/officeDocument/2006/relationships/image" Target="../media/image41.jpg"/><Relationship Id="rId9" Type="http://schemas.openxmlformats.org/officeDocument/2006/relationships/image" Target="../media/image46.jpg"/><Relationship Id="rId14" Type="http://schemas.openxmlformats.org/officeDocument/2006/relationships/image" Target="../media/image51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46E7B-1E10-4599-A1EF-8743E0AA64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Clustering, Dimensionality Reduction and Instance Based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438DCB-3027-4197-A596-B4426E0069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3786557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DABCA-D7FB-4F4C-9002-A967D724A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K-Means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4FB13-9F46-423C-9178-E20D9059F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Pick a K based on your understanding of the domain</a:t>
            </a:r>
          </a:p>
          <a:p>
            <a:r>
              <a:rPr lang="en-US" dirty="0"/>
              <a:t>Run K-Means</a:t>
            </a:r>
          </a:p>
          <a:p>
            <a:r>
              <a:rPr lang="en-US" dirty="0"/>
              <a:t>Examine samples from each cluster</a:t>
            </a:r>
          </a:p>
          <a:p>
            <a:endParaRPr lang="en-US" dirty="0"/>
          </a:p>
          <a:p>
            <a:r>
              <a:rPr lang="en-US" dirty="0"/>
              <a:t>Adapt K based on what you find</a:t>
            </a:r>
          </a:p>
          <a:p>
            <a:pPr lvl="1"/>
            <a:r>
              <a:rPr lang="en-US" dirty="0"/>
              <a:t>If single clusters contain different entities, increase K</a:t>
            </a:r>
          </a:p>
          <a:p>
            <a:pPr lvl="1"/>
            <a:r>
              <a:rPr lang="en-US" dirty="0"/>
              <a:t>If entities spread across clusters, decrease 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972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A7CD4-B04F-4C5D-82A6-020324AC4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Clustering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403BB-687D-485D-85B7-06397BF1DBC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Use to find interesting things in your data when you don’t have labels</a:t>
            </a:r>
          </a:p>
          <a:p>
            <a:pPr lvl="1"/>
            <a:r>
              <a:rPr lang="en-US" dirty="0"/>
              <a:t>Or when you want to explore your data or mistakes</a:t>
            </a:r>
          </a:p>
          <a:p>
            <a:pPr lvl="1"/>
            <a:endParaRPr lang="en-US" dirty="0"/>
          </a:p>
          <a:p>
            <a:r>
              <a:rPr lang="en-US" dirty="0"/>
              <a:t>Common types of clustering:</a:t>
            </a:r>
          </a:p>
          <a:p>
            <a:pPr lvl="1"/>
            <a:r>
              <a:rPr lang="en-US" dirty="0"/>
              <a:t>K-means</a:t>
            </a:r>
          </a:p>
          <a:p>
            <a:pPr lvl="1"/>
            <a:r>
              <a:rPr lang="en-US" dirty="0"/>
              <a:t>Expectation Maximization (EM)</a:t>
            </a:r>
          </a:p>
          <a:p>
            <a:pPr lvl="1"/>
            <a:r>
              <a:rPr lang="en-US" dirty="0"/>
              <a:t>Agglomerative clustering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19CCC4-B998-4349-BAEB-E826D51B5B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K means clustering is a simple algorithm that iteratively assigns points to clusters &amp; updates centroid locations till convergence</a:t>
            </a:r>
          </a:p>
          <a:p>
            <a:endParaRPr lang="en-US" dirty="0"/>
          </a:p>
          <a:p>
            <a:r>
              <a:rPr lang="en-US" dirty="0"/>
              <a:t>Use clustering as an exploratory tool, vary number of clusters</a:t>
            </a:r>
          </a:p>
        </p:txBody>
      </p:sp>
    </p:spTree>
    <p:extLst>
      <p:ext uri="{BB962C8B-B14F-4D97-AF65-F5344CB8AC3E}">
        <p14:creationId xmlns:p14="http://schemas.microsoft.com/office/powerpoint/2010/main" val="968179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D3221-2D2F-47C3-88A8-EBD49F159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Dimensionality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F2299-FCA8-4B4D-BB09-F36C6EF92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24x24 intensity array -&gt; 576 features (dimensions)</a:t>
            </a:r>
          </a:p>
          <a:p>
            <a:endParaRPr lang="en-US" dirty="0"/>
          </a:p>
          <a:p>
            <a:r>
              <a:rPr lang="en-US" dirty="0"/>
              <a:t>Any individual dimension not very useful to the task</a:t>
            </a:r>
          </a:p>
          <a:p>
            <a:pPr lvl="1"/>
            <a:r>
              <a:rPr lang="en-US" dirty="0"/>
              <a:t>intensity of a single pixel?</a:t>
            </a:r>
          </a:p>
          <a:p>
            <a:pPr lvl="1"/>
            <a:endParaRPr lang="en-US" dirty="0"/>
          </a:p>
          <a:p>
            <a:r>
              <a:rPr lang="en-US" dirty="0"/>
              <a:t>Can we find more meaningful dimensions?</a:t>
            </a:r>
          </a:p>
          <a:p>
            <a:pPr lvl="1"/>
            <a:r>
              <a:rPr lang="en-US" dirty="0"/>
              <a:t>Represent the core of what is going on in the data</a:t>
            </a:r>
          </a:p>
          <a:p>
            <a:pPr lvl="1"/>
            <a:r>
              <a:rPr lang="en-US" dirty="0"/>
              <a:t>Might not capture all the fine details</a:t>
            </a:r>
          </a:p>
          <a:p>
            <a:pPr lvl="1"/>
            <a:r>
              <a:rPr lang="en-US" dirty="0"/>
              <a:t>More useful as input to machine learning algorithms</a:t>
            </a:r>
          </a:p>
        </p:txBody>
      </p:sp>
      <p:pic>
        <p:nvPicPr>
          <p:cNvPr id="4" name="Picture 3" descr="A close up of a mans face&#10;&#10;Description generated with high confidence">
            <a:extLst>
              <a:ext uri="{FF2B5EF4-FFF2-40B4-BE49-F238E27FC236}">
                <a16:creationId xmlns:a16="http://schemas.microsoft.com/office/drawing/2014/main" id="{35D60EA3-98AC-40C0-99B0-E3CA7075B8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370" y="1064902"/>
            <a:ext cx="1386509" cy="138650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4EAC4D8-9B8D-4209-96EB-FCB112AAC9C4}"/>
              </a:ext>
            </a:extLst>
          </p:cNvPr>
          <p:cNvCxnSpPr/>
          <p:nvPr/>
        </p:nvCxnSpPr>
        <p:spPr>
          <a:xfrm>
            <a:off x="9534370" y="1758156"/>
            <a:ext cx="1384663" cy="0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7CC2601-11C4-4C09-8BF4-D0F3A8DF4F65}"/>
              </a:ext>
            </a:extLst>
          </p:cNvPr>
          <p:cNvCxnSpPr/>
          <p:nvPr/>
        </p:nvCxnSpPr>
        <p:spPr>
          <a:xfrm>
            <a:off x="9534368" y="1234463"/>
            <a:ext cx="1384663" cy="0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2A112F6-EC8C-4474-B2B5-840FE82A11FC}"/>
              </a:ext>
            </a:extLst>
          </p:cNvPr>
          <p:cNvCxnSpPr/>
          <p:nvPr/>
        </p:nvCxnSpPr>
        <p:spPr>
          <a:xfrm>
            <a:off x="9531529" y="1574099"/>
            <a:ext cx="1384663" cy="0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423A27F-7A18-4BC9-A3B1-9B0FC2392E3D}"/>
              </a:ext>
            </a:extLst>
          </p:cNvPr>
          <p:cNvCxnSpPr/>
          <p:nvPr/>
        </p:nvCxnSpPr>
        <p:spPr>
          <a:xfrm>
            <a:off x="9531528" y="2096612"/>
            <a:ext cx="1384663" cy="0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753D757-49F0-48BA-A8F0-D4887C5208A3}"/>
              </a:ext>
            </a:extLst>
          </p:cNvPr>
          <p:cNvCxnSpPr/>
          <p:nvPr/>
        </p:nvCxnSpPr>
        <p:spPr>
          <a:xfrm>
            <a:off x="9531527" y="1931148"/>
            <a:ext cx="1384663" cy="0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758360-F495-4BFA-9A0F-60750A4F5E65}"/>
              </a:ext>
            </a:extLst>
          </p:cNvPr>
          <p:cNvCxnSpPr/>
          <p:nvPr/>
        </p:nvCxnSpPr>
        <p:spPr>
          <a:xfrm>
            <a:off x="9534369" y="1408635"/>
            <a:ext cx="1384663" cy="0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3729951-CC24-4243-9F97-4E60B4C160FE}"/>
              </a:ext>
            </a:extLst>
          </p:cNvPr>
          <p:cNvCxnSpPr/>
          <p:nvPr/>
        </p:nvCxnSpPr>
        <p:spPr>
          <a:xfrm>
            <a:off x="9531527" y="2275137"/>
            <a:ext cx="1384663" cy="0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7593652-B233-4C5B-B896-F04A695CEF44}"/>
              </a:ext>
            </a:extLst>
          </p:cNvPr>
          <p:cNvGrpSpPr/>
          <p:nvPr/>
        </p:nvGrpSpPr>
        <p:grpSpPr>
          <a:xfrm rot="16200000">
            <a:off x="9541915" y="1237820"/>
            <a:ext cx="1387506" cy="1040674"/>
            <a:chOff x="9596841" y="3422468"/>
            <a:chExt cx="1387506" cy="1040674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92A8A9-D03D-49DE-ACE9-8C56005A7292}"/>
                </a:ext>
              </a:extLst>
            </p:cNvPr>
            <p:cNvCxnSpPr/>
            <p:nvPr/>
          </p:nvCxnSpPr>
          <p:spPr>
            <a:xfrm>
              <a:off x="9599684" y="3946161"/>
              <a:ext cx="1384663" cy="0"/>
            </a:xfrm>
            <a:prstGeom prst="line">
              <a:avLst/>
            </a:prstGeom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2A16E45-6C1B-4C9B-B119-618CA85E15FC}"/>
                </a:ext>
              </a:extLst>
            </p:cNvPr>
            <p:cNvCxnSpPr/>
            <p:nvPr/>
          </p:nvCxnSpPr>
          <p:spPr>
            <a:xfrm>
              <a:off x="9599682" y="3422468"/>
              <a:ext cx="1384663" cy="0"/>
            </a:xfrm>
            <a:prstGeom prst="line">
              <a:avLst/>
            </a:prstGeom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537F247-BDD4-45CE-8C02-F49F4DCF1933}"/>
                </a:ext>
              </a:extLst>
            </p:cNvPr>
            <p:cNvCxnSpPr/>
            <p:nvPr/>
          </p:nvCxnSpPr>
          <p:spPr>
            <a:xfrm>
              <a:off x="9596843" y="3762104"/>
              <a:ext cx="1384663" cy="0"/>
            </a:xfrm>
            <a:prstGeom prst="line">
              <a:avLst/>
            </a:prstGeom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4AFAA71-04F8-4715-8C48-A3A73CF2BB8D}"/>
                </a:ext>
              </a:extLst>
            </p:cNvPr>
            <p:cNvCxnSpPr/>
            <p:nvPr/>
          </p:nvCxnSpPr>
          <p:spPr>
            <a:xfrm>
              <a:off x="9596842" y="4284617"/>
              <a:ext cx="1384663" cy="0"/>
            </a:xfrm>
            <a:prstGeom prst="line">
              <a:avLst/>
            </a:prstGeom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6984FB7-AA98-44BB-9034-D2935C0857AB}"/>
                </a:ext>
              </a:extLst>
            </p:cNvPr>
            <p:cNvCxnSpPr/>
            <p:nvPr/>
          </p:nvCxnSpPr>
          <p:spPr>
            <a:xfrm>
              <a:off x="9596841" y="4119153"/>
              <a:ext cx="1384663" cy="0"/>
            </a:xfrm>
            <a:prstGeom prst="line">
              <a:avLst/>
            </a:prstGeom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F95F78D-A685-49C3-A462-742AFCF0C872}"/>
                </a:ext>
              </a:extLst>
            </p:cNvPr>
            <p:cNvCxnSpPr/>
            <p:nvPr/>
          </p:nvCxnSpPr>
          <p:spPr>
            <a:xfrm>
              <a:off x="9599683" y="3596640"/>
              <a:ext cx="1384663" cy="0"/>
            </a:xfrm>
            <a:prstGeom prst="line">
              <a:avLst/>
            </a:prstGeom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DDAB706-5216-48C4-9798-F5F69CC5BB8A}"/>
                </a:ext>
              </a:extLst>
            </p:cNvPr>
            <p:cNvCxnSpPr/>
            <p:nvPr/>
          </p:nvCxnSpPr>
          <p:spPr>
            <a:xfrm>
              <a:off x="9596841" y="4463142"/>
              <a:ext cx="1384663" cy="0"/>
            </a:xfrm>
            <a:prstGeom prst="line">
              <a:avLst/>
            </a:prstGeom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0625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E177F-78BA-4A3C-9A14-456315952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Principal Component Analysis (PCA)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6213B5-1D16-4670-B7C2-1517CD20E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425" y="1690688"/>
            <a:ext cx="2190648" cy="219064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EB17401-BDE8-4F7F-A412-92FCA14A18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75" y="1690687"/>
            <a:ext cx="2190649" cy="21906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0C1868-22FF-4AC0-8189-D8F1D0CEA6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7926" y="1690687"/>
            <a:ext cx="2193565" cy="21906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1AAAB5E-7892-487D-8680-ECC0828851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3425" y="4302226"/>
            <a:ext cx="2190649" cy="219064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2F5F81C-D9F2-4370-B4C5-8180185C54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0675" y="4302225"/>
            <a:ext cx="2190649" cy="219064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853FEBC-4103-4756-BD8F-F60E2340DB3E}"/>
              </a:ext>
            </a:extLst>
          </p:cNvPr>
          <p:cNvSpPr txBox="1"/>
          <p:nvPr/>
        </p:nvSpPr>
        <p:spPr>
          <a:xfrm>
            <a:off x="7607030" y="4481714"/>
            <a:ext cx="391972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Compress data, losing some detail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2 coordinates -&gt; 1 coordinate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Same process works in N dimensions</a:t>
            </a:r>
          </a:p>
          <a:p>
            <a:endParaRPr lang="en-US" dirty="0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0DE61B1-C8DF-4489-A1C9-A220C1A82C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959372"/>
              </p:ext>
            </p:extLst>
          </p:nvPr>
        </p:nvGraphicFramePr>
        <p:xfrm>
          <a:off x="3022062" y="1365943"/>
          <a:ext cx="482011" cy="22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944">
                  <a:extLst>
                    <a:ext uri="{9D8B030D-6E8A-4147-A177-3AD203B41FA5}">
                      <a16:colId xmlns:a16="http://schemas.microsoft.com/office/drawing/2014/main" val="779060931"/>
                    </a:ext>
                  </a:extLst>
                </a:gridCol>
                <a:gridCol w="247067">
                  <a:extLst>
                    <a:ext uri="{9D8B030D-6E8A-4147-A177-3AD203B41FA5}">
                      <a16:colId xmlns:a16="http://schemas.microsoft.com/office/drawing/2014/main" val="4106097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0000">
                        <a:alpha val="3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0000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086446"/>
                  </a:ext>
                </a:extLst>
              </a:tr>
            </a:tbl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43E532-051F-4F30-BEEA-0730E495F4D1}"/>
              </a:ext>
            </a:extLst>
          </p:cNvPr>
          <p:cNvCxnSpPr/>
          <p:nvPr/>
        </p:nvCxnSpPr>
        <p:spPr>
          <a:xfrm flipH="1">
            <a:off x="2865120" y="1594543"/>
            <a:ext cx="243840" cy="51293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D51005CB-5C6E-446E-8835-22DBA20B7A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877311"/>
              </p:ext>
            </p:extLst>
          </p:nvPr>
        </p:nvGraphicFramePr>
        <p:xfrm>
          <a:off x="597194" y="2486835"/>
          <a:ext cx="482011" cy="22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944">
                  <a:extLst>
                    <a:ext uri="{9D8B030D-6E8A-4147-A177-3AD203B41FA5}">
                      <a16:colId xmlns:a16="http://schemas.microsoft.com/office/drawing/2014/main" val="779060931"/>
                    </a:ext>
                  </a:extLst>
                </a:gridCol>
                <a:gridCol w="247067">
                  <a:extLst>
                    <a:ext uri="{9D8B030D-6E8A-4147-A177-3AD203B41FA5}">
                      <a16:colId xmlns:a16="http://schemas.microsoft.com/office/drawing/2014/main" val="4106097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000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0000">
                        <a:alpha val="6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086446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CCFF880-ADB4-4A35-855C-1C5BCCF6B682}"/>
              </a:ext>
            </a:extLst>
          </p:cNvPr>
          <p:cNvCxnSpPr>
            <a:cxnSpLocks/>
          </p:cNvCxnSpPr>
          <p:nvPr/>
        </p:nvCxnSpPr>
        <p:spPr>
          <a:xfrm>
            <a:off x="1079205" y="2715435"/>
            <a:ext cx="836681" cy="2803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4">
            <a:extLst>
              <a:ext uri="{FF2B5EF4-FFF2-40B4-BE49-F238E27FC236}">
                <a16:creationId xmlns:a16="http://schemas.microsoft.com/office/drawing/2014/main" id="{B126EAF6-8AF0-4D26-A554-3F07857B7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23460"/>
              </p:ext>
            </p:extLst>
          </p:nvPr>
        </p:nvGraphicFramePr>
        <p:xfrm>
          <a:off x="6945273" y="3982869"/>
          <a:ext cx="482011" cy="22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944">
                  <a:extLst>
                    <a:ext uri="{9D8B030D-6E8A-4147-A177-3AD203B41FA5}">
                      <a16:colId xmlns:a16="http://schemas.microsoft.com/office/drawing/2014/main" val="779060931"/>
                    </a:ext>
                  </a:extLst>
                </a:gridCol>
                <a:gridCol w="247067">
                  <a:extLst>
                    <a:ext uri="{9D8B030D-6E8A-4147-A177-3AD203B41FA5}">
                      <a16:colId xmlns:a16="http://schemas.microsoft.com/office/drawing/2014/main" val="4106097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00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0000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086446"/>
                  </a:ext>
                </a:extLst>
              </a:tr>
            </a:tbl>
          </a:graphicData>
        </a:graphic>
      </p:graphicFrame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4BA382-630C-49F1-A373-4470585E39F6}"/>
              </a:ext>
            </a:extLst>
          </p:cNvPr>
          <p:cNvCxnSpPr>
            <a:cxnSpLocks/>
          </p:cNvCxnSpPr>
          <p:nvPr/>
        </p:nvCxnSpPr>
        <p:spPr>
          <a:xfrm flipH="1">
            <a:off x="6679474" y="4211469"/>
            <a:ext cx="352697" cy="70887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4">
            <a:extLst>
              <a:ext uri="{FF2B5EF4-FFF2-40B4-BE49-F238E27FC236}">
                <a16:creationId xmlns:a16="http://schemas.microsoft.com/office/drawing/2014/main" id="{E40AE8F8-10D9-47E0-802D-D6DDB83D5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078890"/>
              </p:ext>
            </p:extLst>
          </p:nvPr>
        </p:nvGraphicFramePr>
        <p:xfrm>
          <a:off x="4276565" y="5290744"/>
          <a:ext cx="482011" cy="22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944">
                  <a:extLst>
                    <a:ext uri="{9D8B030D-6E8A-4147-A177-3AD203B41FA5}">
                      <a16:colId xmlns:a16="http://schemas.microsoft.com/office/drawing/2014/main" val="779060931"/>
                    </a:ext>
                  </a:extLst>
                </a:gridCol>
                <a:gridCol w="247067">
                  <a:extLst>
                    <a:ext uri="{9D8B030D-6E8A-4147-A177-3AD203B41FA5}">
                      <a16:colId xmlns:a16="http://schemas.microsoft.com/office/drawing/2014/main" val="4106097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0000">
                        <a:alpha val="7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0000">
                        <a:alpha val="7215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086446"/>
                  </a:ext>
                </a:extLst>
              </a:tr>
            </a:tbl>
          </a:graphicData>
        </a:graphic>
      </p:graphicFrame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CBDB81B-51E9-4958-954B-B3F88EE4DCE8}"/>
              </a:ext>
            </a:extLst>
          </p:cNvPr>
          <p:cNvCxnSpPr>
            <a:cxnSpLocks/>
          </p:cNvCxnSpPr>
          <p:nvPr/>
        </p:nvCxnSpPr>
        <p:spPr>
          <a:xfrm>
            <a:off x="4758576" y="5519344"/>
            <a:ext cx="1032624" cy="22831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A510D12-BF9C-4715-A65E-9FD51F8DA6E9}"/>
              </a:ext>
            </a:extLst>
          </p:cNvPr>
          <p:cNvCxnSpPr>
            <a:cxnSpLocks/>
          </p:cNvCxnSpPr>
          <p:nvPr/>
        </p:nvCxnSpPr>
        <p:spPr>
          <a:xfrm flipV="1">
            <a:off x="6945273" y="1863634"/>
            <a:ext cx="962110" cy="305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54E74BC0-820D-4C5F-83A4-8043692BB790}"/>
              </a:ext>
            </a:extLst>
          </p:cNvPr>
          <p:cNvSpPr txBox="1"/>
          <p:nvPr/>
        </p:nvSpPr>
        <p:spPr>
          <a:xfrm>
            <a:off x="7183860" y="1377102"/>
            <a:ext cx="1504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Most explained by: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  correlated intensity</a:t>
            </a:r>
          </a:p>
        </p:txBody>
      </p:sp>
    </p:spTree>
    <p:extLst>
      <p:ext uri="{BB962C8B-B14F-4D97-AF65-F5344CB8AC3E}">
        <p14:creationId xmlns:p14="http://schemas.microsoft.com/office/powerpoint/2010/main" val="143793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53565-EA1D-4521-BED6-A5869E709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Principal Components of our Blink Data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988F9C-2C96-4D24-A4AD-F726B2817D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16" y="2065354"/>
            <a:ext cx="1363645" cy="13636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23FC7D9-0032-442A-83EF-F0D268ADEC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967" y="2065355"/>
            <a:ext cx="1363645" cy="13636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CAE7571-A8B5-44EF-92C1-4712047DF6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8217" y="2065354"/>
            <a:ext cx="1363645" cy="136364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28AE761-28A6-4652-9AE5-20F771D165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468" y="2065354"/>
            <a:ext cx="1363645" cy="136364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A1C4214-06D3-4059-8D3F-CFBB40BE5C2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8718" y="2065355"/>
            <a:ext cx="1363644" cy="136364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D8A984B-29F1-4F84-89BD-026C5F46C3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18" y="4249196"/>
            <a:ext cx="1363643" cy="136364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DA8318-AF4B-42AC-8A67-215F5B1FD44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970" y="4249196"/>
            <a:ext cx="1363642" cy="136364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0BEB933-FABD-452D-ADA0-2ABA7780BF9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8221" y="4249197"/>
            <a:ext cx="1363641" cy="136364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72337D5-7B6D-477D-8D8E-69E3E3584A4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472" y="4249197"/>
            <a:ext cx="1363641" cy="136364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19A46DF-9A54-4052-9F24-22410E185AE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8722" y="4249198"/>
            <a:ext cx="1363640" cy="136364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DF07E33-C2E2-4183-8182-369954197786}"/>
              </a:ext>
            </a:extLst>
          </p:cNvPr>
          <p:cNvSpPr txBox="1"/>
          <p:nvPr/>
        </p:nvSpPr>
        <p:spPr>
          <a:xfrm>
            <a:off x="1091107" y="1724132"/>
            <a:ext cx="1176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Component 1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8C729B-7B42-448E-87D5-821C3198FEF8}"/>
              </a:ext>
            </a:extLst>
          </p:cNvPr>
          <p:cNvSpPr txBox="1"/>
          <p:nvPr/>
        </p:nvSpPr>
        <p:spPr>
          <a:xfrm>
            <a:off x="3221358" y="1724131"/>
            <a:ext cx="1176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Component 2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B36B91E-70D1-475C-8801-093E13AFDEFF}"/>
              </a:ext>
            </a:extLst>
          </p:cNvPr>
          <p:cNvSpPr txBox="1"/>
          <p:nvPr/>
        </p:nvSpPr>
        <p:spPr>
          <a:xfrm>
            <a:off x="5351609" y="1724130"/>
            <a:ext cx="1176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Component 3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504596D-FC9A-47DB-97AE-74D477F0C1FA}"/>
              </a:ext>
            </a:extLst>
          </p:cNvPr>
          <p:cNvSpPr txBox="1"/>
          <p:nvPr/>
        </p:nvSpPr>
        <p:spPr>
          <a:xfrm>
            <a:off x="7481859" y="1724130"/>
            <a:ext cx="1176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Component 4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967661-D0DB-4E86-A3F3-B3B8DE4CFDD5}"/>
              </a:ext>
            </a:extLst>
          </p:cNvPr>
          <p:cNvSpPr txBox="1"/>
          <p:nvPr/>
        </p:nvSpPr>
        <p:spPr>
          <a:xfrm>
            <a:off x="9612109" y="1724130"/>
            <a:ext cx="1176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Component 5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81BBE8F-D627-46DA-84E7-DC6E125AF34D}"/>
              </a:ext>
            </a:extLst>
          </p:cNvPr>
          <p:cNvSpPr txBox="1"/>
          <p:nvPr/>
        </p:nvSpPr>
        <p:spPr>
          <a:xfrm>
            <a:off x="1091107" y="3941417"/>
            <a:ext cx="1176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Component 6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43F291A-2EA8-4434-9C20-328172EE43F1}"/>
              </a:ext>
            </a:extLst>
          </p:cNvPr>
          <p:cNvSpPr txBox="1"/>
          <p:nvPr/>
        </p:nvSpPr>
        <p:spPr>
          <a:xfrm>
            <a:off x="3221358" y="3941416"/>
            <a:ext cx="1176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Component 7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B9AA218-70C6-49FD-B019-09A58C139356}"/>
              </a:ext>
            </a:extLst>
          </p:cNvPr>
          <p:cNvSpPr txBox="1"/>
          <p:nvPr/>
        </p:nvSpPr>
        <p:spPr>
          <a:xfrm>
            <a:off x="5351609" y="3941416"/>
            <a:ext cx="1176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Component 8</a:t>
            </a:r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6F6C9CC-5CA5-4B9B-91F1-84EEB3A4E726}"/>
              </a:ext>
            </a:extLst>
          </p:cNvPr>
          <p:cNvSpPr txBox="1"/>
          <p:nvPr/>
        </p:nvSpPr>
        <p:spPr>
          <a:xfrm>
            <a:off x="7481859" y="3941415"/>
            <a:ext cx="1176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Component 9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B74232A-4E47-4B07-9B69-9A6C8352687C}"/>
              </a:ext>
            </a:extLst>
          </p:cNvPr>
          <p:cNvSpPr txBox="1"/>
          <p:nvPr/>
        </p:nvSpPr>
        <p:spPr>
          <a:xfrm>
            <a:off x="9566423" y="3941414"/>
            <a:ext cx="1268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Component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94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BB5EA-6A9B-429F-BE51-362A87FD9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300"/>
            <a:ext cx="10515600" cy="666007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PCA for Dimensionality Reduction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C0C62E-DA08-4AEB-98AC-73CA0D0EB3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6455" y="1498345"/>
            <a:ext cx="963849" cy="96384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9B81521-495F-44BC-B0B8-044F658501F1}"/>
              </a:ext>
            </a:extLst>
          </p:cNvPr>
          <p:cNvSpPr txBox="1"/>
          <p:nvPr/>
        </p:nvSpPr>
        <p:spPr>
          <a:xfrm>
            <a:off x="8540707" y="1048662"/>
            <a:ext cx="20553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Original (576 dimensions)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4DF523-4C0C-4A12-B588-98001665AE77}"/>
              </a:ext>
            </a:extLst>
          </p:cNvPr>
          <p:cNvSpPr txBox="1"/>
          <p:nvPr/>
        </p:nvSpPr>
        <p:spPr>
          <a:xfrm>
            <a:off x="1927453" y="1048663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Using 1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25D014-661A-4CD3-AE87-C5A59828AA84}"/>
              </a:ext>
            </a:extLst>
          </p:cNvPr>
          <p:cNvSpPr txBox="1"/>
          <p:nvPr/>
        </p:nvSpPr>
        <p:spPr>
          <a:xfrm>
            <a:off x="3688390" y="1058388"/>
            <a:ext cx="814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Using 10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36859C-B20E-47BB-973C-B1C1DEFAF5B7}"/>
              </a:ext>
            </a:extLst>
          </p:cNvPr>
          <p:cNvSpPr txBox="1"/>
          <p:nvPr/>
        </p:nvSpPr>
        <p:spPr>
          <a:xfrm>
            <a:off x="5491413" y="1055451"/>
            <a:ext cx="814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Using 50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972ECF-2039-4BF8-932A-8478860F44EB}"/>
              </a:ext>
            </a:extLst>
          </p:cNvPr>
          <p:cNvSpPr txBox="1"/>
          <p:nvPr/>
        </p:nvSpPr>
        <p:spPr>
          <a:xfrm>
            <a:off x="7232703" y="1048664"/>
            <a:ext cx="9060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Using 100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19316DF-DAED-4344-AB86-05BEFFCB13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167" y="1498340"/>
            <a:ext cx="963849" cy="96384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202630E-F869-4E07-8FEB-10E676D9C2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989" y="1498341"/>
            <a:ext cx="963849" cy="96384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388C060-229C-4842-8523-542273EC15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811" y="1498343"/>
            <a:ext cx="963849" cy="96384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AFB03B8-0D42-47B4-B0C5-A2787B2876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633" y="1498342"/>
            <a:ext cx="963849" cy="96384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CAA65C9-8F11-45D8-BE5C-4D22086D01F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641" y="2911876"/>
            <a:ext cx="963848" cy="96384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60A483B-E58E-45C3-9675-7A11A6970B6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633" y="2911870"/>
            <a:ext cx="963848" cy="96384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0DD66C7-849E-4B19-A8E1-9AA1CBE99D6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811" y="2911869"/>
            <a:ext cx="963849" cy="96384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78053F3-B21C-45D6-9CA7-618745983DB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990" y="2911867"/>
            <a:ext cx="963848" cy="96384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98C1C68-F795-436D-8581-039DD36A7AE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167" y="2911868"/>
            <a:ext cx="963847" cy="96384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1F132FA-7C23-42FE-927E-0753BA1F4D5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643" y="4325406"/>
            <a:ext cx="963846" cy="96384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A294B1D-26BC-499F-AE33-C52F5892871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634" y="4325397"/>
            <a:ext cx="963847" cy="963847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C62D4A6-5F5F-415A-9A57-326EC4C3CF6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811" y="4325399"/>
            <a:ext cx="963845" cy="96384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0A5B4B4-6589-4919-96AE-0C902A5E382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989" y="4325393"/>
            <a:ext cx="963844" cy="96384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69753A9-CEC3-44A3-A5F4-C02C2C973F3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160" y="4325394"/>
            <a:ext cx="963843" cy="96384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FA262319-D34B-4F5D-8074-D0E50856714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641" y="5738934"/>
            <a:ext cx="963849" cy="96384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0E05CE3-B782-4131-B87E-E285DFE3319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632" y="5738936"/>
            <a:ext cx="963847" cy="963847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F8A4B90-DF98-4A16-B2E6-199F9000C7C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811" y="5738934"/>
            <a:ext cx="963849" cy="96384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34A073C2-9C7E-4826-ADE5-BF988B1CEB85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989" y="5738939"/>
            <a:ext cx="963844" cy="963844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7B821DC8-A908-4C42-AE9C-B6AE65EB683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160" y="5738915"/>
            <a:ext cx="963843" cy="963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B22EB-0A4B-4236-9D2D-1BAFA2A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PCA (the easy way)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F1D8CC-7B44-4DB5-92F6-2C4B7E128025}"/>
              </a:ext>
            </a:extLst>
          </p:cNvPr>
          <p:cNvSpPr/>
          <p:nvPr/>
        </p:nvSpPr>
        <p:spPr>
          <a:xfrm>
            <a:off x="2532355" y="1690688"/>
            <a:ext cx="7127290" cy="46166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xTrain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xTest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=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BlinkSupport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.Featurize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xTrainRaw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xTestRaw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	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includeGradients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includeRawPixels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4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# &gt;&gt;&gt;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len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xTrain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[0])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# 576</a:t>
            </a:r>
            <a:endParaRPr lang="en-US" sz="14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endParaRPr lang="en-US" sz="14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sklearn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decomposition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PCA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pca = </a:t>
            </a:r>
            <a:r>
              <a:rPr lang="pt-BR" sz="1400" dirty="0">
                <a:solidFill>
                  <a:srgbClr val="2B91AF"/>
                </a:solidFill>
                <a:latin typeface="Consolas" panose="020B0609020204030204" pitchFamily="49" charset="0"/>
              </a:rPr>
              <a:t>PCA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(n_components=10)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pca.fit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xTrain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xTrainTransform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pca.transform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xTrain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# &gt;&gt;&gt;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len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xTrainTransform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# 3634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# &gt;&gt;&gt;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len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xTrainTransform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[0])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# 10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# to reconstruct from 10 components to original number of dimensions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xTrainRestore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pca.inverse_transform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xTrainTransform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77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95952-E181-4BC1-81E2-C74AEEF58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Dimensionality Reduction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26F45B-BA87-4E62-8105-519345ED8B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9744" y="1825625"/>
            <a:ext cx="5630056" cy="4351338"/>
          </a:xfrm>
        </p:spPr>
        <p:txBody>
          <a:bodyPr/>
          <a:lstStyle/>
          <a:p>
            <a:r>
              <a:rPr lang="en-US" dirty="0"/>
              <a:t>Map your feature space onto smaller feature space that:</a:t>
            </a:r>
          </a:p>
          <a:p>
            <a:pPr lvl="1"/>
            <a:r>
              <a:rPr lang="en-US" dirty="0"/>
              <a:t>Captures the core concept of your data</a:t>
            </a:r>
          </a:p>
          <a:p>
            <a:pPr lvl="1"/>
            <a:r>
              <a:rPr lang="en-US" dirty="0"/>
              <a:t>Drops fine detail</a:t>
            </a:r>
          </a:p>
          <a:p>
            <a:pPr lvl="1"/>
            <a:endParaRPr lang="en-US" dirty="0"/>
          </a:p>
          <a:p>
            <a:r>
              <a:rPr lang="en-US" dirty="0"/>
              <a:t>You can often drop many, many dimensions without losing much quality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34ED1E-5FC5-4421-94E5-C9FF3A797C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782456" cy="4351338"/>
          </a:xfrm>
        </p:spPr>
        <p:txBody>
          <a:bodyPr/>
          <a:lstStyle/>
          <a:p>
            <a:r>
              <a:rPr lang="en-US" dirty="0"/>
              <a:t>Algorithms for dimensionality reduction include</a:t>
            </a:r>
          </a:p>
          <a:p>
            <a:pPr lvl="1"/>
            <a:r>
              <a:rPr lang="en-US" dirty="0"/>
              <a:t>Principal Component Analysis (PCA)</a:t>
            </a:r>
          </a:p>
          <a:p>
            <a:pPr lvl="1"/>
            <a:r>
              <a:rPr lang="en-US" dirty="0"/>
              <a:t>Embedding (we’ll get to it)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49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D2A6A-4B82-4A48-8856-201D17D56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Instance Based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47D07-D7ED-4571-AF92-28004F422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Classification technique that uses data as the model</a:t>
            </a:r>
          </a:p>
          <a:p>
            <a:endParaRPr lang="en-US" dirty="0"/>
          </a:p>
          <a:p>
            <a:r>
              <a:rPr lang="en-US" dirty="0"/>
              <a:t>K-Nearest Neighbors – K-NN</a:t>
            </a:r>
          </a:p>
          <a:p>
            <a:pPr lvl="1"/>
            <a:r>
              <a:rPr lang="en-US" dirty="0"/>
              <a:t>Model: the training data</a:t>
            </a:r>
          </a:p>
          <a:p>
            <a:pPr lvl="1"/>
            <a:r>
              <a:rPr lang="en-US" dirty="0"/>
              <a:t>Loss: there isn’t any</a:t>
            </a:r>
          </a:p>
          <a:p>
            <a:pPr lvl="1"/>
            <a:r>
              <a:rPr lang="en-US" dirty="0"/>
              <a:t>Optimization: there isn’t any</a:t>
            </a:r>
          </a:p>
          <a:p>
            <a:pPr lvl="1"/>
            <a:endParaRPr lang="en-US" dirty="0"/>
          </a:p>
          <a:p>
            <a:r>
              <a:rPr lang="en-US" dirty="0"/>
              <a:t>To apply, find the K nearest training data point to the test sample</a:t>
            </a:r>
          </a:p>
          <a:p>
            <a:pPr lvl="1"/>
            <a:r>
              <a:rPr lang="en-US" dirty="0"/>
              <a:t>Classify: predict the most common label among them</a:t>
            </a:r>
          </a:p>
          <a:p>
            <a:pPr lvl="1"/>
            <a:r>
              <a:rPr lang="en-US" dirty="0"/>
              <a:t>Probability: predict using the distribution of their labels</a:t>
            </a:r>
          </a:p>
        </p:txBody>
      </p:sp>
    </p:spTree>
    <p:extLst>
      <p:ext uri="{BB962C8B-B14F-4D97-AF65-F5344CB8AC3E}">
        <p14:creationId xmlns:p14="http://schemas.microsoft.com/office/powerpoint/2010/main" val="177255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6B252-CD8D-44F0-9566-E23CAB61F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K-NN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DBB0BD-B230-4ABB-AB35-D475D39EA1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752" y="1453098"/>
            <a:ext cx="7364496" cy="485673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CE09072-2E4B-4EC3-BAFE-7A3519520B44}"/>
              </a:ext>
            </a:extLst>
          </p:cNvPr>
          <p:cNvSpPr txBox="1"/>
          <p:nvPr/>
        </p:nvSpPr>
        <p:spPr>
          <a:xfrm>
            <a:off x="5608503" y="3121223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0B0333E-0FFE-4C83-B7AE-50F228A69DE9}"/>
              </a:ext>
            </a:extLst>
          </p:cNvPr>
          <p:cNvSpPr/>
          <p:nvPr/>
        </p:nvSpPr>
        <p:spPr>
          <a:xfrm>
            <a:off x="5508433" y="3062688"/>
            <a:ext cx="451691" cy="45169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20C8979-05B9-49F2-978D-BC5B94728693}"/>
              </a:ext>
            </a:extLst>
          </p:cNvPr>
          <p:cNvCxnSpPr>
            <a:cxnSpLocks/>
            <a:stCxn id="4" idx="1"/>
            <a:endCxn id="8" idx="3"/>
          </p:cNvCxnSpPr>
          <p:nvPr/>
        </p:nvCxnSpPr>
        <p:spPr>
          <a:xfrm flipH="1" flipV="1">
            <a:off x="1814763" y="2381743"/>
            <a:ext cx="3759819" cy="74709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739DFEC-6454-4AEE-BBB2-EF0FF62C433E}"/>
                  </a:ext>
                </a:extLst>
              </p:cNvPr>
              <p:cNvSpPr txBox="1"/>
              <p:nvPr/>
            </p:nvSpPr>
            <p:spPr>
              <a:xfrm>
                <a:off x="420920" y="2058577"/>
                <a:ext cx="139384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Nearest 3 blue:</a:t>
                </a:r>
              </a:p>
              <a:p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   - Classify: blue</a:t>
                </a:r>
              </a:p>
              <a:p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    -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12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𝑏𝑙𝑢𝑒</m:t>
                        </m:r>
                      </m:e>
                    </m:d>
                    <m:r>
                      <a:rPr lang="en-US" sz="12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12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1.0</m:t>
                    </m:r>
                  </m:oMath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739DFEC-6454-4AEE-BBB2-EF0FF62C43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0" y="2058577"/>
                <a:ext cx="1393843" cy="646331"/>
              </a:xfrm>
              <a:prstGeom prst="rect">
                <a:avLst/>
              </a:prstGeom>
              <a:blipFill>
                <a:blip r:embed="rId3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CF555449-BF22-4B1A-9559-7A0CFEEEA36E}"/>
              </a:ext>
            </a:extLst>
          </p:cNvPr>
          <p:cNvSpPr txBox="1"/>
          <p:nvPr/>
        </p:nvSpPr>
        <p:spPr>
          <a:xfrm>
            <a:off x="8305799" y="4187676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1223333-FA85-4386-9BD4-E0A4801CEBDC}"/>
              </a:ext>
            </a:extLst>
          </p:cNvPr>
          <p:cNvSpPr/>
          <p:nvPr/>
        </p:nvSpPr>
        <p:spPr>
          <a:xfrm>
            <a:off x="8205729" y="4129141"/>
            <a:ext cx="451691" cy="45169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88F650-E4A5-4AA8-96A8-DFD746407A7D}"/>
              </a:ext>
            </a:extLst>
          </p:cNvPr>
          <p:cNvCxnSpPr>
            <a:cxnSpLocks/>
            <a:stCxn id="10" idx="7"/>
            <a:endCxn id="12" idx="2"/>
          </p:cNvCxnSpPr>
          <p:nvPr/>
        </p:nvCxnSpPr>
        <p:spPr>
          <a:xfrm flipV="1">
            <a:off x="8591271" y="1378081"/>
            <a:ext cx="1732472" cy="28172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3AD4092-B17E-441E-8B5E-B1B502896519}"/>
                  </a:ext>
                </a:extLst>
              </p:cNvPr>
              <p:cNvSpPr txBox="1"/>
              <p:nvPr/>
            </p:nvSpPr>
            <p:spPr>
              <a:xfrm>
                <a:off x="9576326" y="731750"/>
                <a:ext cx="149483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Nearest 3 orange:</a:t>
                </a:r>
              </a:p>
              <a:p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   - Classify: orange</a:t>
                </a:r>
              </a:p>
              <a:p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   -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12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𝑜𝑟𝑎𝑛𝑔𝑒</m:t>
                        </m:r>
                      </m:e>
                    </m:d>
                    <m:r>
                      <a:rPr lang="en-US" sz="12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1.0</m:t>
                    </m:r>
                  </m:oMath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3AD4092-B17E-441E-8B5E-B1B5028965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6326" y="731750"/>
                <a:ext cx="1494833" cy="646331"/>
              </a:xfrm>
              <a:prstGeom prst="rect">
                <a:avLst/>
              </a:prstGeom>
              <a:blipFill>
                <a:blip r:embed="rId4"/>
                <a:stretch>
                  <a:fillRect l="-408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DEE0A44E-7120-4F4D-9C65-DED9913655A1}"/>
              </a:ext>
            </a:extLst>
          </p:cNvPr>
          <p:cNvSpPr txBox="1"/>
          <p:nvPr/>
        </p:nvSpPr>
        <p:spPr>
          <a:xfrm>
            <a:off x="5744379" y="4874182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123E25E-5BE8-4ACE-B138-3DF8E3DDCE47}"/>
              </a:ext>
            </a:extLst>
          </p:cNvPr>
          <p:cNvSpPr/>
          <p:nvPr/>
        </p:nvSpPr>
        <p:spPr>
          <a:xfrm>
            <a:off x="5644309" y="4815647"/>
            <a:ext cx="451691" cy="45169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D747FD0-1160-491E-A83A-03C21694B353}"/>
              </a:ext>
            </a:extLst>
          </p:cNvPr>
          <p:cNvCxnSpPr>
            <a:cxnSpLocks/>
            <a:stCxn id="16" idx="2"/>
            <a:endCxn id="18" idx="3"/>
          </p:cNvCxnSpPr>
          <p:nvPr/>
        </p:nvCxnSpPr>
        <p:spPr>
          <a:xfrm flipH="1" flipV="1">
            <a:off x="1722515" y="4134704"/>
            <a:ext cx="3921794" cy="90678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A44696D-F991-4F25-998F-265D1AFAE9BB}"/>
                  </a:ext>
                </a:extLst>
              </p:cNvPr>
              <p:cNvSpPr txBox="1"/>
              <p:nvPr/>
            </p:nvSpPr>
            <p:spPr>
              <a:xfrm>
                <a:off x="194020" y="3811538"/>
                <a:ext cx="152849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Nearest 3 mixed:</a:t>
                </a:r>
              </a:p>
              <a:p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   - Classify: orange</a:t>
                </a:r>
              </a:p>
              <a:p>
                <a:r>
                  <a:rPr lang="en-US" sz="1200" b="0" dirty="0">
                    <a:solidFill>
                      <a:schemeClr val="bg1">
                        <a:lumMod val="50000"/>
                      </a:schemeClr>
                    </a:solidFill>
                  </a:rPr>
                  <a:t>   -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𝑜𝑟𝑎𝑛𝑔𝑒</m:t>
                        </m:r>
                      </m:e>
                    </m:d>
                    <m:r>
                      <a:rPr lang="en-US" sz="12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 .66</m:t>
                    </m:r>
                  </m:oMath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A44696D-F991-4F25-998F-265D1AFAE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20" y="3811538"/>
                <a:ext cx="1528495" cy="646331"/>
              </a:xfrm>
              <a:prstGeom prst="rect">
                <a:avLst/>
              </a:prstGeom>
              <a:blipFill>
                <a:blip r:embed="rId5"/>
                <a:stretch>
                  <a:fillRect l="-398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141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8" grpId="0"/>
      <p:bldP spid="9" grpId="0"/>
      <p:bldP spid="10" grpId="0" animBg="1"/>
      <p:bldP spid="12" grpId="0"/>
      <p:bldP spid="15" grpId="0"/>
      <p:bldP spid="16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D25E4-86E7-4641-ACD9-E5184D510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vs Unsupervised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056E13-32A4-42A2-8D97-7F4A8E65F2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Supervised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D3D838-3E23-4A51-9ED0-12ABBEF0C18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839788" y="2510617"/>
                <a:ext cx="5157787" cy="368458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Training samples contain labels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Goal: learn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All algorithms we’ve explored:</a:t>
                </a:r>
              </a:p>
              <a:p>
                <a:pPr lvl="1"/>
                <a:r>
                  <a:rPr lang="en-US" dirty="0"/>
                  <a:t>Logistic regression</a:t>
                </a:r>
              </a:p>
              <a:p>
                <a:pPr lvl="1"/>
                <a:r>
                  <a:rPr lang="en-US" dirty="0"/>
                  <a:t>Decision trees</a:t>
                </a:r>
              </a:p>
              <a:p>
                <a:pPr lvl="1"/>
                <a:r>
                  <a:rPr lang="en-US" dirty="0"/>
                  <a:t>Random Forest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D3D838-3E23-4A51-9ED0-12ABBEF0C1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839788" y="2510617"/>
                <a:ext cx="5157787" cy="3684588"/>
              </a:xfrm>
              <a:blipFill>
                <a:blip r:embed="rId2"/>
                <a:stretch>
                  <a:fillRect l="-1891" t="-3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C56FFE-D04C-4D1C-B199-80A7A03A32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Unsupervised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D886205-3231-4CB9-9108-5A99FE21C795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Training samples contain </a:t>
                </a:r>
                <a:r>
                  <a:rPr lang="en-US" i="1" dirty="0"/>
                  <a:t>NO</a:t>
                </a:r>
                <a:r>
                  <a:rPr lang="en-US" b="1" i="1" dirty="0"/>
                  <a:t> </a:t>
                </a:r>
                <a:r>
                  <a:rPr lang="en-US" dirty="0"/>
                  <a:t>labels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Goal: find interesting things in data</a:t>
                </a:r>
              </a:p>
              <a:p>
                <a:endParaRPr lang="en-US" dirty="0"/>
              </a:p>
              <a:p>
                <a:r>
                  <a:rPr lang="en-US" dirty="0"/>
                  <a:t>Many clustering algorithms:</a:t>
                </a:r>
              </a:p>
              <a:p>
                <a:pPr lvl="1"/>
                <a:r>
                  <a:rPr lang="en-US" dirty="0"/>
                  <a:t>K-means</a:t>
                </a:r>
              </a:p>
              <a:p>
                <a:pPr lvl="1"/>
                <a:r>
                  <a:rPr lang="en-US" dirty="0"/>
                  <a:t>Expectation Maximization (EM)</a:t>
                </a:r>
              </a:p>
              <a:p>
                <a:pPr lvl="1"/>
                <a:r>
                  <a:rPr lang="en-US" dirty="0"/>
                  <a:t>Hierarchal Agglomerative Clustering 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D886205-3231-4CB9-9108-5A99FE21C7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3"/>
                <a:stretch>
                  <a:fillRect l="-1882" t="-3311" r="-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9697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B22EB-0A4B-4236-9D2D-1BAFA2A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KNN Pseudo Code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F1D8CC-7B44-4DB5-92F6-2C4B7E128025}"/>
              </a:ext>
            </a:extLst>
          </p:cNvPr>
          <p:cNvSpPr/>
          <p:nvPr/>
        </p:nvSpPr>
        <p:spPr>
          <a:xfrm>
            <a:off x="2532355" y="1690688"/>
            <a:ext cx="7127290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def predict(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xTest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# for every sample in training set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# compute the distance to 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xTest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(using l2 norm)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# find the y values of k closest training samples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# return most common y among these values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#   or the % that are 1 for a score/probability estimate…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2071DF-C2FF-4D47-BB73-CA2471C9BC6F}"/>
              </a:ext>
            </a:extLst>
          </p:cNvPr>
          <p:cNvSpPr txBox="1"/>
          <p:nvPr/>
        </p:nvSpPr>
        <p:spPr>
          <a:xfrm>
            <a:off x="4991725" y="4931764"/>
            <a:ext cx="27692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Simple to train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Model can be large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Predict time can be slow</a:t>
            </a:r>
          </a:p>
        </p:txBody>
      </p:sp>
    </p:spTree>
    <p:extLst>
      <p:ext uri="{BB962C8B-B14F-4D97-AF65-F5344CB8AC3E}">
        <p14:creationId xmlns:p14="http://schemas.microsoft.com/office/powerpoint/2010/main" val="259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350C2-05E7-4D7E-AB09-F480F77C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Instance Based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5E62B-F667-4F03-88CA-F1B3AD5071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think you have the idea…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497779-E4E5-4DE5-A219-3FFA2D591F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84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9F713-6E43-4535-A7B8-B7F2467E3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4199"/>
          </a:xfrm>
        </p:spPr>
        <p:txBody>
          <a:bodyPr/>
          <a:lstStyle/>
          <a:p>
            <a:r>
              <a:rPr lang="en-US" dirty="0"/>
              <a:t>Example of Clustering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9D439A1-B80E-4D31-A773-34A0A141A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485" y="2089636"/>
            <a:ext cx="6171567" cy="370950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973A23-3A05-4DF4-841D-56C97DA5C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2485" y="2089636"/>
            <a:ext cx="6171567" cy="3709506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05054FC-341C-4D89-988F-7BFD14A517FE}"/>
              </a:ext>
            </a:extLst>
          </p:cNvPr>
          <p:cNvSpPr txBox="1">
            <a:spLocks/>
          </p:cNvSpPr>
          <p:nvPr/>
        </p:nvSpPr>
        <p:spPr>
          <a:xfrm>
            <a:off x="191396" y="2089636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Why cluster?</a:t>
            </a:r>
          </a:p>
          <a:p>
            <a:pPr lvl="1"/>
            <a:r>
              <a:rPr lang="en-US" dirty="0"/>
              <a:t>Recommendation engines</a:t>
            </a:r>
          </a:p>
          <a:p>
            <a:pPr lvl="1"/>
            <a:r>
              <a:rPr lang="en-US" dirty="0"/>
              <a:t>Market segmentation</a:t>
            </a:r>
          </a:p>
          <a:p>
            <a:pPr lvl="1"/>
            <a:r>
              <a:rPr lang="en-US" dirty="0"/>
              <a:t>Search aggregation</a:t>
            </a:r>
          </a:p>
          <a:p>
            <a:pPr lvl="1"/>
            <a:r>
              <a:rPr lang="en-US" dirty="0"/>
              <a:t>Anomaly detection</a:t>
            </a:r>
          </a:p>
          <a:p>
            <a:pPr lvl="1"/>
            <a:r>
              <a:rPr lang="en-US" dirty="0"/>
              <a:t>Exploring your data</a:t>
            </a:r>
          </a:p>
          <a:p>
            <a:pPr lvl="2"/>
            <a:r>
              <a:rPr lang="en-US" dirty="0"/>
              <a:t># of spammers</a:t>
            </a:r>
          </a:p>
          <a:p>
            <a:pPr lvl="2"/>
            <a:r>
              <a:rPr lang="en-US" dirty="0"/>
              <a:t>Processes generating data</a:t>
            </a:r>
          </a:p>
          <a:p>
            <a:pPr lvl="2"/>
            <a:r>
              <a:rPr lang="en-US" dirty="0"/>
              <a:t>Categories of mistakes</a:t>
            </a:r>
          </a:p>
        </p:txBody>
      </p:sp>
      <p:pic>
        <p:nvPicPr>
          <p:cNvPr id="4" name="Picture 3" descr="A close up of a mans face&#10;&#10;Description generated with high confidence">
            <a:extLst>
              <a:ext uri="{FF2B5EF4-FFF2-40B4-BE49-F238E27FC236}">
                <a16:creationId xmlns:a16="http://schemas.microsoft.com/office/drawing/2014/main" id="{929B516E-ED08-4F31-9074-0295AE6E0E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058858"/>
            <a:ext cx="1386509" cy="1386509"/>
          </a:xfrm>
          <a:prstGeom prst="rect">
            <a:avLst/>
          </a:prstGeom>
        </p:spPr>
      </p:pic>
      <p:pic>
        <p:nvPicPr>
          <p:cNvPr id="6" name="Picture 5" descr="A close up of a mans face&#10;&#10;Description generated with high confidence">
            <a:extLst>
              <a:ext uri="{FF2B5EF4-FFF2-40B4-BE49-F238E27FC236}">
                <a16:creationId xmlns:a16="http://schemas.microsoft.com/office/drawing/2014/main" id="{57EBA5CE-BA99-4497-B954-5287C94D93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182" y="5160974"/>
            <a:ext cx="1386509" cy="1386509"/>
          </a:xfrm>
          <a:prstGeom prst="rect">
            <a:avLst/>
          </a:prstGeom>
        </p:spPr>
      </p:pic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5CCF260A-2766-4BF8-935D-176895E53231}"/>
              </a:ext>
            </a:extLst>
          </p:cNvPr>
          <p:cNvCxnSpPr>
            <a:cxnSpLocks/>
          </p:cNvCxnSpPr>
          <p:nvPr/>
        </p:nvCxnSpPr>
        <p:spPr>
          <a:xfrm rot="5400000">
            <a:off x="10702909" y="1967872"/>
            <a:ext cx="639649" cy="831491"/>
          </a:xfrm>
          <a:prstGeom prst="curvedConnector2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C5F65028-D7CF-44E8-84F4-3EFAC121BB51}"/>
              </a:ext>
            </a:extLst>
          </p:cNvPr>
          <p:cNvCxnSpPr>
            <a:cxnSpLocks/>
            <a:stCxn id="4" idx="2"/>
          </p:cNvCxnSpPr>
          <p:nvPr/>
        </p:nvCxnSpPr>
        <p:spPr>
          <a:xfrm rot="16200000" flipH="1">
            <a:off x="6993922" y="2240700"/>
            <a:ext cx="283920" cy="693254"/>
          </a:xfrm>
          <a:prstGeom prst="curvedConnector2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11C0CDC6-E928-462A-ABAA-BD4761E4D025}"/>
              </a:ext>
            </a:extLst>
          </p:cNvPr>
          <p:cNvCxnSpPr>
            <a:cxnSpLocks/>
            <a:endCxn id="6" idx="3"/>
          </p:cNvCxnSpPr>
          <p:nvPr/>
        </p:nvCxnSpPr>
        <p:spPr>
          <a:xfrm rot="5400000">
            <a:off x="7009659" y="4939087"/>
            <a:ext cx="977175" cy="853109"/>
          </a:xfrm>
          <a:prstGeom prst="curvedConnector2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A black pan&#10;&#10;Description generated with high confidence">
            <a:extLst>
              <a:ext uri="{FF2B5EF4-FFF2-40B4-BE49-F238E27FC236}">
                <a16:creationId xmlns:a16="http://schemas.microsoft.com/office/drawing/2014/main" id="{DC60CD29-EDD6-450E-B5BC-FEF403CEA3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108" y="664362"/>
            <a:ext cx="1386509" cy="1386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56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20464-EA46-47CD-8B80-D69387D5D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Important Types of Clustering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543A6E-ED4E-47A9-9DD7-766B2E3B4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378" y="2554629"/>
            <a:ext cx="2909409" cy="17487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485188D-0885-4597-B871-564989EFD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8283" y="2554628"/>
            <a:ext cx="2909409" cy="1748741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F37E5576-BF71-4BDE-9E91-E0A5A9B7C202}"/>
              </a:ext>
            </a:extLst>
          </p:cNvPr>
          <p:cNvSpPr/>
          <p:nvPr/>
        </p:nvSpPr>
        <p:spPr>
          <a:xfrm>
            <a:off x="2091082" y="3591340"/>
            <a:ext cx="58149" cy="5844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F4221D2-4A18-41C9-A1DF-3940CDEB734D}"/>
              </a:ext>
            </a:extLst>
          </p:cNvPr>
          <p:cNvSpPr/>
          <p:nvPr/>
        </p:nvSpPr>
        <p:spPr>
          <a:xfrm>
            <a:off x="2860898" y="2977832"/>
            <a:ext cx="58149" cy="5844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C0DE7EC-C09D-4B8D-9270-62A8F3DC53BC}"/>
              </a:ext>
            </a:extLst>
          </p:cNvPr>
          <p:cNvSpPr/>
          <p:nvPr/>
        </p:nvSpPr>
        <p:spPr>
          <a:xfrm>
            <a:off x="1789327" y="2948609"/>
            <a:ext cx="58149" cy="5844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80CC304-289F-4CC6-B10B-4026450045B3}"/>
              </a:ext>
            </a:extLst>
          </p:cNvPr>
          <p:cNvSpPr/>
          <p:nvPr/>
        </p:nvSpPr>
        <p:spPr>
          <a:xfrm>
            <a:off x="5543660" y="2786355"/>
            <a:ext cx="453293" cy="382953"/>
          </a:xfrm>
          <a:prstGeom prst="ellipse">
            <a:avLst/>
          </a:prstGeom>
          <a:solidFill>
            <a:srgbClr val="70AD47">
              <a:alpha val="18824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46CB979-CA0A-428B-A982-7DA7AB925DC2}"/>
              </a:ext>
            </a:extLst>
          </p:cNvPr>
          <p:cNvSpPr/>
          <p:nvPr/>
        </p:nvSpPr>
        <p:spPr>
          <a:xfrm rot="19652401" flipH="1" flipV="1">
            <a:off x="6535928" y="2931552"/>
            <a:ext cx="611899" cy="243349"/>
          </a:xfrm>
          <a:prstGeom prst="ellipse">
            <a:avLst/>
          </a:prstGeom>
          <a:solidFill>
            <a:schemeClr val="accent1">
              <a:alpha val="18824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8970E75-C1E2-480F-9C4E-A54733E22C16}"/>
              </a:ext>
            </a:extLst>
          </p:cNvPr>
          <p:cNvSpPr/>
          <p:nvPr/>
        </p:nvSpPr>
        <p:spPr>
          <a:xfrm>
            <a:off x="5543660" y="3428997"/>
            <a:ext cx="1130678" cy="382952"/>
          </a:xfrm>
          <a:prstGeom prst="ellipse">
            <a:avLst/>
          </a:prstGeom>
          <a:solidFill>
            <a:schemeClr val="accent2">
              <a:alpha val="18824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88FFF5-3A72-402B-A862-77CDEE66635D}"/>
              </a:ext>
            </a:extLst>
          </p:cNvPr>
          <p:cNvSpPr txBox="1"/>
          <p:nvPr/>
        </p:nvSpPr>
        <p:spPr>
          <a:xfrm>
            <a:off x="636378" y="4486031"/>
            <a:ext cx="29094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Cluster represented by a single 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Each point assigned to a cluster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Clusters placed to minimize avg distance between points and assigned clusters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D0C3914-4E90-4452-ADC7-0ED89FE7D4D1}"/>
              </a:ext>
            </a:extLst>
          </p:cNvPr>
          <p:cNvSpPr/>
          <p:nvPr/>
        </p:nvSpPr>
        <p:spPr>
          <a:xfrm>
            <a:off x="1289989" y="2054091"/>
            <a:ext cx="1718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K-Means Cluster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600A48-67C7-4E29-9256-BE2D6B46699A}"/>
              </a:ext>
            </a:extLst>
          </p:cNvPr>
          <p:cNvSpPr/>
          <p:nvPr/>
        </p:nvSpPr>
        <p:spPr>
          <a:xfrm>
            <a:off x="5030370" y="1961758"/>
            <a:ext cx="215725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Mixture of Gaussians</a:t>
            </a:r>
          </a:p>
          <a:p>
            <a:pPr algn="ctr"/>
            <a:r>
              <a:rPr lang="en-US" sz="1200" dirty="0"/>
              <a:t>(Expectation Maximization)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D7EDFD-4E75-4404-A649-6AB02BF4FC87}"/>
              </a:ext>
            </a:extLst>
          </p:cNvPr>
          <p:cNvSpPr/>
          <p:nvPr/>
        </p:nvSpPr>
        <p:spPr>
          <a:xfrm>
            <a:off x="8727173" y="2054091"/>
            <a:ext cx="2535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Agglomerative Clustering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C49C97-47C7-49A2-9906-BA86D140FF21}"/>
              </a:ext>
            </a:extLst>
          </p:cNvPr>
          <p:cNvSpPr txBox="1"/>
          <p:nvPr/>
        </p:nvSpPr>
        <p:spPr>
          <a:xfrm>
            <a:off x="4640617" y="4486031"/>
            <a:ext cx="29094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Cluster represented by a gaussian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Each point has a probability of being generated by each cluster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Clusters placed to maximize likelihood of data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34098F-3BA8-4C90-9B0F-AA4A26DFACCB}"/>
              </a:ext>
            </a:extLst>
          </p:cNvPr>
          <p:cNvSpPr txBox="1"/>
          <p:nvPr/>
        </p:nvSpPr>
        <p:spPr>
          <a:xfrm>
            <a:off x="8540188" y="4486031"/>
            <a:ext cx="3015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Hierarchical method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Each point is in a hierarchy of clusters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Each step combines nearest clusters into a larger cluster, cut where you want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D8FDC19-E107-4FEA-AE53-7872EAEC2A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0187" y="2445727"/>
            <a:ext cx="2909409" cy="1748741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4AF1F3D0-D345-4A60-925B-A701C0F14CC4}"/>
              </a:ext>
            </a:extLst>
          </p:cNvPr>
          <p:cNvSpPr/>
          <p:nvPr/>
        </p:nvSpPr>
        <p:spPr>
          <a:xfrm>
            <a:off x="9360257" y="3316582"/>
            <a:ext cx="1183278" cy="101759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6D02A3-5CC7-442C-8797-54D84EBA9BB5}"/>
              </a:ext>
            </a:extLst>
          </p:cNvPr>
          <p:cNvSpPr/>
          <p:nvPr/>
        </p:nvSpPr>
        <p:spPr>
          <a:xfrm>
            <a:off x="9230627" y="3308868"/>
            <a:ext cx="263739" cy="5893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EE087AC-C167-4B8B-AE51-9E62A03BBEBC}"/>
              </a:ext>
            </a:extLst>
          </p:cNvPr>
          <p:cNvSpPr/>
          <p:nvPr/>
        </p:nvSpPr>
        <p:spPr>
          <a:xfrm>
            <a:off x="9186984" y="3316190"/>
            <a:ext cx="113324" cy="28670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8492A28-9F59-48BC-A21F-79DF779593C2}"/>
              </a:ext>
            </a:extLst>
          </p:cNvPr>
          <p:cNvSpPr/>
          <p:nvPr/>
        </p:nvSpPr>
        <p:spPr>
          <a:xfrm>
            <a:off x="9269046" y="3320098"/>
            <a:ext cx="62056" cy="10889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7004F21-EFF4-4B86-ADEA-8E10C13FBD84}"/>
              </a:ext>
            </a:extLst>
          </p:cNvPr>
          <p:cNvSpPr/>
          <p:nvPr/>
        </p:nvSpPr>
        <p:spPr>
          <a:xfrm>
            <a:off x="9981398" y="3307265"/>
            <a:ext cx="983748" cy="7353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079E746-A8DC-491B-8E49-812DACB9587B}"/>
              </a:ext>
            </a:extLst>
          </p:cNvPr>
          <p:cNvSpPr/>
          <p:nvPr/>
        </p:nvSpPr>
        <p:spPr>
          <a:xfrm>
            <a:off x="9905137" y="3316190"/>
            <a:ext cx="162887" cy="4280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414136F-E0E7-456E-8016-2D0B8BA20132}"/>
              </a:ext>
            </a:extLst>
          </p:cNvPr>
          <p:cNvSpPr/>
          <p:nvPr/>
        </p:nvSpPr>
        <p:spPr>
          <a:xfrm>
            <a:off x="10028932" y="3320098"/>
            <a:ext cx="76359" cy="1421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8CAB908-D9BA-4C9B-93FC-C98749D63CEB}"/>
              </a:ext>
            </a:extLst>
          </p:cNvPr>
          <p:cNvSpPr/>
          <p:nvPr/>
        </p:nvSpPr>
        <p:spPr>
          <a:xfrm>
            <a:off x="10722544" y="3307264"/>
            <a:ext cx="349398" cy="55246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E44E034-D365-47C4-BAE6-9A9B6449CAEA}"/>
              </a:ext>
            </a:extLst>
          </p:cNvPr>
          <p:cNvSpPr/>
          <p:nvPr/>
        </p:nvSpPr>
        <p:spPr>
          <a:xfrm>
            <a:off x="10662595" y="3308869"/>
            <a:ext cx="140526" cy="3409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9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/>
      <p:bldP spid="18" grpId="0"/>
      <p:bldP spid="19" grpId="0"/>
      <p:bldP spid="20" grpId="0"/>
      <p:bldP spid="34" grpId="0" animBg="1"/>
      <p:bldP spid="31" grpId="0" animBg="1"/>
      <p:bldP spid="27" grpId="0" animBg="1"/>
      <p:bldP spid="25" grpId="0" animBg="1"/>
      <p:bldP spid="33" grpId="0" animBg="1"/>
      <p:bldP spid="30" grpId="0" animBg="1"/>
      <p:bldP spid="26" grpId="0" animBg="1"/>
      <p:bldP spid="32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0DB28-6676-49A5-9C71-5FB2CF3CD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 Clustering – Model Structure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E819B5-C8B1-4A49-B04E-1DEC45DAB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Structure – K cluster centroids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Loss – Average distance from sample to its assigned centroid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Optimization – Simple iterative process</a:t>
            </a:r>
          </a:p>
        </p:txBody>
      </p:sp>
    </p:spTree>
    <p:extLst>
      <p:ext uri="{BB962C8B-B14F-4D97-AF65-F5344CB8AC3E}">
        <p14:creationId xmlns:p14="http://schemas.microsoft.com/office/powerpoint/2010/main" val="3976136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731B-9899-4C2B-AC51-7FC56360D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 Clustering: The Centroid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4BC8914A-5A35-4CCB-824D-C7B47771B9DD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5818909" y="2505075"/>
                <a:ext cx="5542021" cy="3684588"/>
              </a:xfrm>
            </p:spPr>
            <p:txBody>
              <a:bodyPr/>
              <a:lstStyle/>
              <a:p>
                <a:r>
                  <a:rPr lang="en-US" dirty="0"/>
                  <a:t>Most representative point in data</a:t>
                </a:r>
              </a:p>
              <a:p>
                <a:r>
                  <a:rPr lang="en-US" dirty="0"/>
                  <a:t>Simple Case: Average</a:t>
                </a:r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For each dimension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/>
                  <a:t>: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4BC8914A-5A35-4CCB-824D-C7B47771B9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5818909" y="2505075"/>
                <a:ext cx="5542021" cy="3684588"/>
              </a:xfrm>
              <a:blipFill>
                <a:blip r:embed="rId2"/>
                <a:stretch>
                  <a:fillRect l="-1980" t="-2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C8B20AFF-45DF-422A-BEFB-2E2050696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742" y="2505075"/>
            <a:ext cx="4584589" cy="27556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A16D407-2BB1-4EC0-ADDE-54AC63C393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742" y="2505074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18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E313AFD-2540-41EB-9E99-D9B1F9889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Metrics (Loss) for K-Means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13011DD-564C-4013-B929-7F483733F3C2}"/>
                  </a:ext>
                </a:extLst>
              </p:cNvPr>
              <p:cNvSpPr/>
              <p:nvPr/>
            </p:nvSpPr>
            <p:spPr>
              <a:xfrm>
                <a:off x="131545" y="2546288"/>
                <a:ext cx="6096000" cy="267342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#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𝑑𝑖𝑚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 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  <m:r>
                        <a:rPr lang="en-US" i="1">
                          <a:latin typeface="Cambria Math" panose="02040503050406030204" pitchFamily="18" charset="0"/>
                        </a:rPr>
                        <m:t>               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13011DD-564C-4013-B929-7F483733F3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45" y="2546288"/>
                <a:ext cx="6096000" cy="26734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4B6AEFD-F7D5-4D01-BA56-54BE5239DD26}"/>
                  </a:ext>
                </a:extLst>
              </p:cNvPr>
              <p:cNvSpPr txBox="1"/>
              <p:nvPr/>
            </p:nvSpPr>
            <p:spPr>
              <a:xfrm>
                <a:off x="8354729" y="4175685"/>
                <a:ext cx="20867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L1 Norm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|+|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4B6AEFD-F7D5-4D01-BA56-54BE5239D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4729" y="4175685"/>
                <a:ext cx="2086790" cy="369332"/>
              </a:xfrm>
              <a:prstGeom prst="rect">
                <a:avLst/>
              </a:prstGeom>
              <a:blipFill>
                <a:blip r:embed="rId3"/>
                <a:stretch>
                  <a:fillRect l="-2632" t="-9836" r="-292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3FB1773-809B-45BB-8D79-C76380A4BBB3}"/>
              </a:ext>
            </a:extLst>
          </p:cNvPr>
          <p:cNvCxnSpPr/>
          <p:nvPr/>
        </p:nvCxnSpPr>
        <p:spPr>
          <a:xfrm>
            <a:off x="8354729" y="3544503"/>
            <a:ext cx="185767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0A6FB4A-28B9-4BA7-9A96-3F8FC794EA1A}"/>
              </a:ext>
            </a:extLst>
          </p:cNvPr>
          <p:cNvCxnSpPr>
            <a:cxnSpLocks/>
          </p:cNvCxnSpPr>
          <p:nvPr/>
        </p:nvCxnSpPr>
        <p:spPr>
          <a:xfrm>
            <a:off x="10191551" y="2121130"/>
            <a:ext cx="0" cy="1441019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66BB091-CC65-47CC-BEE8-153A54FF735A}"/>
                  </a:ext>
                </a:extLst>
              </p:cNvPr>
              <p:cNvSpPr txBox="1"/>
              <p:nvPr/>
            </p:nvSpPr>
            <p:spPr>
              <a:xfrm>
                <a:off x="9107268" y="3544503"/>
                <a:ext cx="36035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66BB091-CC65-47CC-BEE8-153A54FF73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7268" y="3544503"/>
                <a:ext cx="360355" cy="2616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0CADE13-68D3-4DC7-BEA1-C7A691DEF5AA}"/>
                  </a:ext>
                </a:extLst>
              </p:cNvPr>
              <p:cNvSpPr txBox="1"/>
              <p:nvPr/>
            </p:nvSpPr>
            <p:spPr>
              <a:xfrm>
                <a:off x="10212405" y="2580029"/>
                <a:ext cx="36362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0CADE13-68D3-4DC7-BEA1-C7A691DEF5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2405" y="2580029"/>
                <a:ext cx="363626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D25FC61-9704-4DBF-AEDC-743D5455D19D}"/>
                  </a:ext>
                </a:extLst>
              </p:cNvPr>
              <p:cNvSpPr txBox="1"/>
              <p:nvPr/>
            </p:nvSpPr>
            <p:spPr>
              <a:xfrm>
                <a:off x="8354729" y="4693884"/>
                <a:ext cx="2202847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L2 Norm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</a:rPr>
                          <m:t>+ 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D25FC61-9704-4DBF-AEDC-743D5455D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4729" y="4693884"/>
                <a:ext cx="2202847" cy="427746"/>
              </a:xfrm>
              <a:prstGeom prst="rect">
                <a:avLst/>
              </a:prstGeom>
              <a:blipFill>
                <a:blip r:embed="rId6"/>
                <a:stretch>
                  <a:fillRect l="-2493" b="-2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06637BE-9B54-4606-A63A-6A197E6E1716}"/>
                  </a:ext>
                </a:extLst>
              </p:cNvPr>
              <p:cNvSpPr txBox="1"/>
              <p:nvPr/>
            </p:nvSpPr>
            <p:spPr>
              <a:xfrm>
                <a:off x="8064367" y="3462893"/>
                <a:ext cx="4095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06637BE-9B54-4606-A63A-6A197E6E17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367" y="3462893"/>
                <a:ext cx="40953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EC2117C-6C89-44F9-84BF-EC149EEC1E3B}"/>
                  </a:ext>
                </a:extLst>
              </p:cNvPr>
              <p:cNvSpPr txBox="1"/>
              <p:nvPr/>
            </p:nvSpPr>
            <p:spPr>
              <a:xfrm>
                <a:off x="10097001" y="1839430"/>
                <a:ext cx="3263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EC2117C-6C89-44F9-84BF-EC149EEC1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7001" y="1839430"/>
                <a:ext cx="32637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D2C6081-A068-4AF5-8575-CF0EC3F05AE5}"/>
              </a:ext>
            </a:extLst>
          </p:cNvPr>
          <p:cNvCxnSpPr>
            <a:cxnSpLocks/>
          </p:cNvCxnSpPr>
          <p:nvPr/>
        </p:nvCxnSpPr>
        <p:spPr>
          <a:xfrm flipV="1">
            <a:off x="8393229" y="2128848"/>
            <a:ext cx="1798322" cy="1403624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4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6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EFBD5-D781-46D0-A662-E7A4CCF63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K-Means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CD4F7-08C5-44AF-A545-438443A36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Initialize centroids to random data points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While loss is improving:</a:t>
            </a:r>
          </a:p>
          <a:p>
            <a:pPr marL="0" indent="0">
              <a:buNone/>
            </a:pPr>
            <a:r>
              <a:rPr lang="en-US" dirty="0"/>
              <a:t>	Assign each training sample to the nearest centroid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Reset each centroid location to the mean of assigned samples</a:t>
            </a:r>
          </a:p>
        </p:txBody>
      </p:sp>
    </p:spTree>
    <p:extLst>
      <p:ext uri="{BB962C8B-B14F-4D97-AF65-F5344CB8AC3E}">
        <p14:creationId xmlns:p14="http://schemas.microsoft.com/office/powerpoint/2010/main" val="2446121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93C1D-33A3-4CBE-9986-76FE69D62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018"/>
            <a:ext cx="10515600" cy="430005"/>
          </a:xfrm>
        </p:spPr>
        <p:txBody>
          <a:bodyPr>
            <a:normAutofit fontScale="90000"/>
          </a:bodyPr>
          <a:lstStyle/>
          <a:p>
            <a:r>
              <a:rPr lang="en-US" dirty="0"/>
              <a:t>Visualizing K-Means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EDBF25-9C83-4E60-9FC5-827D60B6F3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2191" y="844602"/>
            <a:ext cx="5287617" cy="516879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522074E-352C-45E1-AD71-335E9242847F}"/>
              </a:ext>
            </a:extLst>
          </p:cNvPr>
          <p:cNvSpPr txBox="1"/>
          <p:nvPr/>
        </p:nvSpPr>
        <p:spPr>
          <a:xfrm>
            <a:off x="278296" y="1285461"/>
            <a:ext cx="28359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Unlabled</a:t>
            </a:r>
            <a:r>
              <a:rPr lang="en-US" dirty="0"/>
              <a:t>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Initialize centroids to random data point locations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point assigned to nearest centroid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Update centroid locations to avg of assigned points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906EF6-06E6-4850-8C00-CB6804E9F5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2190" y="844601"/>
            <a:ext cx="5287617" cy="516879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0A2E18B-15B5-416E-9D8D-759E026336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7243" y="844600"/>
            <a:ext cx="5282564" cy="517374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69F99F7-CDD8-487A-BE34-9FE9B553B0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7126" y="839651"/>
            <a:ext cx="5282564" cy="516385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9737EC8-60B4-466D-ABD4-393AAED1C1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37007" y="839329"/>
            <a:ext cx="5302799" cy="516455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142DBAE-B42A-4BE4-B6D9-EBFFE72145C1}"/>
              </a:ext>
            </a:extLst>
          </p:cNvPr>
          <p:cNvSpPr txBox="1"/>
          <p:nvPr/>
        </p:nvSpPr>
        <p:spPr>
          <a:xfrm>
            <a:off x="9077739" y="1285461"/>
            <a:ext cx="283596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point assigned to nearest centroid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Update centroid locations to avg of assigned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point assigned to nearest centroid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Converge!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7492464-4CA1-4DE4-8937-32A8B948F2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57240" y="854121"/>
            <a:ext cx="5272450" cy="514481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81BA763-61B3-4F04-B980-67AE20B387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37006" y="834495"/>
            <a:ext cx="5272694" cy="5144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82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836</Words>
  <Application>Microsoft Office PowerPoint</Application>
  <PresentationFormat>Widescreen</PresentationFormat>
  <Paragraphs>223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Consolas</vt:lpstr>
      <vt:lpstr>Office Theme</vt:lpstr>
      <vt:lpstr>Clustering, Dimensionality Reduction and Instance Based Learning</vt:lpstr>
      <vt:lpstr>Supervised vs Unsupervised</vt:lpstr>
      <vt:lpstr>Example of Clustering</vt:lpstr>
      <vt:lpstr>Some Important Types of Clustering</vt:lpstr>
      <vt:lpstr>K-Means Clustering – Model Structure</vt:lpstr>
      <vt:lpstr>K-Means Clustering: The Centroid</vt:lpstr>
      <vt:lpstr>Distance Metrics (Loss) for K-Means</vt:lpstr>
      <vt:lpstr>Optimizing K-Means</vt:lpstr>
      <vt:lpstr>Visualizing K-Means</vt:lpstr>
      <vt:lpstr>Using K-Means</vt:lpstr>
      <vt:lpstr>Summary: Clustering</vt:lpstr>
      <vt:lpstr>Dimensionality Reduction</vt:lpstr>
      <vt:lpstr>Principal Component Analysis (PCA)</vt:lpstr>
      <vt:lpstr>Principal Components of our Blink Data</vt:lpstr>
      <vt:lpstr>Using PCA for Dimensionality Reduction</vt:lpstr>
      <vt:lpstr>Computing PCA (the easy way)</vt:lpstr>
      <vt:lpstr>Summary: Dimensionality Reduction</vt:lpstr>
      <vt:lpstr>Instance Based Learning</vt:lpstr>
      <vt:lpstr>Example of K-NN</vt:lpstr>
      <vt:lpstr>KNN Pseudo Code</vt:lpstr>
      <vt:lpstr>Summary: Instance Based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Clustering and Instance Based Learning</dc:title>
  <dc:creator>Geoff Hulten</dc:creator>
  <cp:lastModifiedBy>Geoff Hulten</cp:lastModifiedBy>
  <cp:revision>50</cp:revision>
  <dcterms:created xsi:type="dcterms:W3CDTF">2018-10-22T01:43:14Z</dcterms:created>
  <dcterms:modified xsi:type="dcterms:W3CDTF">2019-11-11T23:34:15Z</dcterms:modified>
</cp:coreProperties>
</file>